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3D8A0AA-61CB-4EB4-A169-6559A7C600EA}" type="datetimeFigureOut">
              <a:rPr lang="en-US" smtClean="0"/>
              <a:t>3/30/2020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9AC476-E32C-44D1-8522-8915748221D8}"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3D8A0AA-61CB-4EB4-A169-6559A7C600EA}" type="datetimeFigureOut">
              <a:rPr lang="en-US" smtClean="0"/>
              <a:t>3/30/2020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9AC476-E32C-44D1-8522-8915748221D8}"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3D8A0AA-61CB-4EB4-A169-6559A7C600EA}" type="datetimeFigureOut">
              <a:rPr lang="en-US" smtClean="0"/>
              <a:t>3/30/2020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9AC476-E32C-44D1-8522-8915748221D8}"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3D8A0AA-61CB-4EB4-A169-6559A7C600EA}" type="datetimeFigureOut">
              <a:rPr lang="en-US" smtClean="0"/>
              <a:t>3/30/2020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9AC476-E32C-44D1-8522-8915748221D8}"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3D8A0AA-61CB-4EB4-A169-6559A7C600EA}" type="datetimeFigureOut">
              <a:rPr lang="en-US" smtClean="0"/>
              <a:t>3/30/2020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69AC476-E32C-44D1-8522-8915748221D8}"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3D8A0AA-61CB-4EB4-A169-6559A7C600EA}" type="datetimeFigureOut">
              <a:rPr lang="en-US" smtClean="0"/>
              <a:t>3/30/2020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69AC476-E32C-44D1-8522-8915748221D8}"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D8A0AA-61CB-4EB4-A169-6559A7C600EA}" type="datetimeFigureOut">
              <a:rPr lang="en-US" smtClean="0"/>
              <a:t>3/30/2020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69AC476-E32C-44D1-8522-8915748221D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3D8A0AA-61CB-4EB4-A169-6559A7C600EA}" type="datetimeFigureOut">
              <a:rPr lang="en-US" smtClean="0"/>
              <a:t>3/30/2020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9AC476-E32C-44D1-8522-8915748221D8}"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3D8A0AA-61CB-4EB4-A169-6559A7C600EA}" type="datetimeFigureOut">
              <a:rPr lang="en-US" smtClean="0"/>
              <a:t>3/30/2020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9AC476-E32C-44D1-8522-8915748221D8}"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3D8A0AA-61CB-4EB4-A169-6559A7C600EA}" type="datetimeFigureOut">
              <a:rPr lang="en-US" smtClean="0"/>
              <a:t>3/30/2020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9AC476-E32C-44D1-8522-8915748221D8}"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3D8A0AA-61CB-4EB4-A169-6559A7C600EA}" type="datetimeFigureOut">
              <a:rPr lang="en-US" smtClean="0"/>
              <a:t>3/30/2020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9AC476-E32C-44D1-8522-8915748221D8}"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3D8A0AA-61CB-4EB4-A169-6559A7C600EA}" type="datetimeFigureOut">
              <a:rPr lang="en-US" smtClean="0"/>
              <a:t>3/30/2020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9AC476-E32C-44D1-8522-8915748221D8}"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Rectangle 1"/>
          <p:cNvSpPr/>
          <p:nvPr/>
        </p:nvSpPr>
        <p:spPr>
          <a:xfrm>
            <a:off x="228601" y="1143001"/>
            <a:ext cx="8458200" cy="3785652"/>
          </a:xfrm>
          <a:prstGeom prst="rect">
            <a:avLst/>
          </a:prstGeom>
          <a:noFill/>
        </p:spPr>
        <p:txBody>
          <a:bodyPr wrap="square" lIns="91440" tIns="45720" rIns="91440" bIns="45720">
            <a:spAutoFit/>
          </a:bodyPr>
          <a:lstStyle/>
          <a:p>
            <a:pPr algn="ctr"/>
            <a:r>
              <a:rPr lang="hi-IN" sz="8000" b="1" cap="none" spc="0" dirty="0" smtClean="0">
                <a:ln w="17780" cmpd="sng">
                  <a:solidFill>
                    <a:srgbClr val="FFFFFF"/>
                  </a:solidFill>
                  <a:prstDash val="solid"/>
                  <a:miter lim="800000"/>
                </a:ln>
                <a:solidFill>
                  <a:srgbClr val="002060"/>
                </a:solidFill>
                <a:effectLst>
                  <a:outerShdw blurRad="50800" algn="tl" rotWithShape="0">
                    <a:srgbClr val="000000"/>
                  </a:outerShdw>
                </a:effectLst>
              </a:rPr>
              <a:t>सुशीला </a:t>
            </a:r>
          </a:p>
          <a:p>
            <a:pPr algn="ctr"/>
            <a:r>
              <a:rPr lang="hi-IN" sz="8000" b="1" cap="none" spc="0" dirty="0" smtClean="0">
                <a:ln w="17780" cmpd="sng">
                  <a:solidFill>
                    <a:srgbClr val="FFFFFF"/>
                  </a:solidFill>
                  <a:prstDash val="solid"/>
                  <a:miter lim="800000"/>
                </a:ln>
                <a:solidFill>
                  <a:srgbClr val="002060"/>
                </a:solidFill>
                <a:effectLst>
                  <a:outerShdw blurRad="50800" algn="tl" rotWithShape="0">
                    <a:srgbClr val="000000"/>
                  </a:outerShdw>
                </a:effectLst>
              </a:rPr>
              <a:t>कन्या महाविद्यालय </a:t>
            </a:r>
          </a:p>
          <a:p>
            <a:pPr algn="ctr"/>
            <a:r>
              <a:rPr lang="hi-IN" sz="8000" b="1" cap="none" spc="0" dirty="0" smtClean="0">
                <a:ln w="17780" cmpd="sng">
                  <a:solidFill>
                    <a:srgbClr val="FFFFFF"/>
                  </a:solidFill>
                  <a:prstDash val="solid"/>
                  <a:miter lim="800000"/>
                </a:ln>
                <a:solidFill>
                  <a:srgbClr val="002060"/>
                </a:solidFill>
                <a:effectLst>
                  <a:outerShdw blurRad="50800" algn="tl" rotWithShape="0">
                    <a:srgbClr val="000000"/>
                  </a:outerShdw>
                </a:effectLst>
              </a:rPr>
              <a:t>खरखौदा </a:t>
            </a:r>
            <a:endParaRPr lang="en-US" sz="8000" b="1" cap="none" spc="0" dirty="0">
              <a:ln w="17780" cmpd="sng">
                <a:solidFill>
                  <a:srgbClr val="FFFFFF"/>
                </a:solidFill>
                <a:prstDash val="solid"/>
                <a:miter lim="800000"/>
              </a:ln>
              <a:solidFill>
                <a:srgbClr val="002060"/>
              </a:solidFill>
              <a:effectLst>
                <a:outerShdw blurRad="50800" algn="tl" rotWithShape="0">
                  <a:srgbClr val="000000"/>
                </a:outerShdw>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1371600"/>
          </a:xfrm>
          <a:gradFill>
            <a:gsLst>
              <a:gs pos="0">
                <a:srgbClr val="FF3399"/>
              </a:gs>
              <a:gs pos="25000">
                <a:srgbClr val="FF6633"/>
              </a:gs>
              <a:gs pos="50000">
                <a:srgbClr val="FFFF00"/>
              </a:gs>
              <a:gs pos="75000">
                <a:srgbClr val="01A78F"/>
              </a:gs>
              <a:gs pos="100000">
                <a:srgbClr val="3366FF"/>
              </a:gs>
            </a:gsLst>
            <a:lin ang="5400000" scaled="0"/>
          </a:gradFill>
        </p:spPr>
        <p:txBody>
          <a:bodyPr>
            <a:normAutofit fontScale="90000"/>
          </a:bodyPr>
          <a:lstStyle/>
          <a:p>
            <a:r>
              <a:rPr lang="hi-IN" sz="8800" b="1" dirty="0" smtClean="0"/>
              <a:t>कबीरदास </a:t>
            </a:r>
            <a:endParaRPr lang="en-US" sz="8800" b="1" dirty="0"/>
          </a:p>
        </p:txBody>
      </p:sp>
      <p:sp>
        <p:nvSpPr>
          <p:cNvPr id="3" name="Subtitle 2"/>
          <p:cNvSpPr>
            <a:spLocks noGrp="1"/>
          </p:cNvSpPr>
          <p:nvPr>
            <p:ph type="subTitle" idx="1"/>
          </p:nvPr>
        </p:nvSpPr>
        <p:spPr/>
        <p:txBody>
          <a:bodyPr/>
          <a:lstStyle/>
          <a:p>
            <a:endParaRPr lang="en-US" dirty="0"/>
          </a:p>
        </p:txBody>
      </p:sp>
      <p:pic>
        <p:nvPicPr>
          <p:cNvPr id="1027" name="Picture 3" descr="C:\Users\WELCOME\AppData\Local\Microsoft\Windows\Temporary Internet Files\Content.IE5\OEQCLTAA\Festival-hair-small-flowers[1].jpg"/>
          <p:cNvPicPr>
            <a:picLocks noChangeAspect="1" noChangeArrowheads="1"/>
          </p:cNvPicPr>
          <p:nvPr/>
        </p:nvPicPr>
        <p:blipFill>
          <a:blip r:embed="rId2">
            <a:duotone>
              <a:schemeClr val="accent3">
                <a:shade val="45000"/>
                <a:satMod val="135000"/>
              </a:schemeClr>
              <a:prstClr val="white"/>
            </a:duotone>
          </a:blip>
          <a:srcRect/>
          <a:stretch>
            <a:fillRect/>
          </a:stretch>
        </p:blipFill>
        <p:spPr bwMode="auto">
          <a:xfrm>
            <a:off x="0" y="1371600"/>
            <a:ext cx="9144000" cy="5486400"/>
          </a:xfrm>
          <a:prstGeom prst="rect">
            <a:avLst/>
          </a:prstGeom>
          <a:ln>
            <a:noFill/>
          </a:ln>
          <a:effectLst>
            <a:softEdge rad="112500"/>
          </a:effectLst>
        </p:spPr>
      </p:pic>
      <p:sp>
        <p:nvSpPr>
          <p:cNvPr id="6" name="Rectangle 5"/>
          <p:cNvSpPr/>
          <p:nvPr/>
        </p:nvSpPr>
        <p:spPr>
          <a:xfrm>
            <a:off x="1" y="1981200"/>
            <a:ext cx="9144000" cy="3785652"/>
          </a:xfrm>
          <a:prstGeom prst="rect">
            <a:avLst/>
          </a:prstGeom>
          <a:noFill/>
        </p:spPr>
        <p:txBody>
          <a:bodyPr wrap="square" lIns="91440" tIns="45720" rIns="91440" bIns="45720">
            <a:spAutoFit/>
          </a:bodyPr>
          <a:lstStyle/>
          <a:p>
            <a:pPr algn="ctr"/>
            <a:r>
              <a:rPr lang="hi-IN" sz="4800" b="1" cap="none" spc="0" dirty="0" smtClean="0">
                <a:ln w="17780" cmpd="sng">
                  <a:solidFill>
                    <a:srgbClr val="FFFFFF"/>
                  </a:solidFill>
                  <a:prstDash val="solid"/>
                  <a:miter lim="800000"/>
                </a:ln>
                <a:solidFill>
                  <a:srgbClr val="002060"/>
                </a:solidFill>
                <a:effectLst>
                  <a:outerShdw blurRad="50800" algn="tl" rotWithShape="0">
                    <a:srgbClr val="000000"/>
                  </a:outerShdw>
                </a:effectLst>
              </a:rPr>
              <a:t>संसार रूपी सागर अनंतरूपी रत्नों से भरा पड़ा है और भारतभूमि तो सदा से ही रत्नों की खान रही है </a:t>
            </a:r>
          </a:p>
          <a:p>
            <a:pPr algn="ctr"/>
            <a:r>
              <a:rPr lang="hi-IN" sz="4800" b="1" cap="none" spc="0" dirty="0" smtClean="0">
                <a:ln w="17780" cmpd="sng">
                  <a:solidFill>
                    <a:srgbClr val="FFFFFF"/>
                  </a:solidFill>
                  <a:prstDash val="solid"/>
                  <a:miter lim="800000"/>
                </a:ln>
                <a:solidFill>
                  <a:srgbClr val="002060"/>
                </a:solidFill>
                <a:effectLst>
                  <a:outerShdw blurRad="50800" algn="tl" rotWithShape="0">
                    <a:srgbClr val="000000"/>
                  </a:outerShdw>
                </a:effectLst>
              </a:rPr>
              <a:t>उन्हीं महान रत्नों में एक रत्न संत </a:t>
            </a:r>
          </a:p>
          <a:p>
            <a:pPr algn="ctr"/>
            <a:r>
              <a:rPr lang="hi-IN" sz="4800" b="1" cap="none" spc="0" dirty="0" smtClean="0">
                <a:ln w="17780" cmpd="sng">
                  <a:solidFill>
                    <a:srgbClr val="FFFFFF"/>
                  </a:solidFill>
                  <a:prstDash val="solid"/>
                  <a:miter lim="800000"/>
                </a:ln>
                <a:solidFill>
                  <a:srgbClr val="002060"/>
                </a:solidFill>
                <a:effectLst>
                  <a:outerShdw blurRad="50800" algn="tl" rotWithShape="0">
                    <a:srgbClr val="000000"/>
                  </a:outerShdw>
                </a:effectLst>
              </a:rPr>
              <a:t>कबीरदास के नाम से जाने जाते हैं   </a:t>
            </a:r>
            <a:endParaRPr lang="en-US" sz="4800" b="1" cap="none" spc="0" dirty="0">
              <a:ln w="17780" cmpd="sng">
                <a:solidFill>
                  <a:srgbClr val="FFFFFF"/>
                </a:solidFill>
                <a:prstDash val="solid"/>
                <a:miter lim="800000"/>
              </a:ln>
              <a:solidFill>
                <a:srgbClr val="002060"/>
              </a:solidFill>
              <a:effectLst>
                <a:outerShdw blurRad="50800" algn="tl" rotWithShape="0">
                  <a:srgbClr val="000000"/>
                </a:outerShdw>
              </a:effectLst>
            </a:endParaRPr>
          </a:p>
        </p:txBody>
      </p:sp>
      <p:pic>
        <p:nvPicPr>
          <p:cNvPr id="1028" name="Picture 4" descr="C:\Users\WELCOME\AppData\Local\Microsoft\Windows\Temporary Internet Files\Content.IE5\B1OTYMNY\kabir[1].jpg"/>
          <p:cNvPicPr>
            <a:picLocks noChangeAspect="1" noChangeArrowheads="1"/>
          </p:cNvPicPr>
          <p:nvPr/>
        </p:nvPicPr>
        <p:blipFill>
          <a:blip r:embed="rId3"/>
          <a:srcRect/>
          <a:stretch>
            <a:fillRect/>
          </a:stretch>
        </p:blipFill>
        <p:spPr bwMode="auto">
          <a:xfrm>
            <a:off x="6553200" y="0"/>
            <a:ext cx="2590800" cy="1371600"/>
          </a:xfrm>
          <a:prstGeom prst="rect">
            <a:avLst/>
          </a:prstGeom>
          <a:noFill/>
        </p:spPr>
      </p:pic>
      <p:pic>
        <p:nvPicPr>
          <p:cNvPr id="1029" name="Picture 5" descr="C:\Users\WELCOME\AppData\Local\Microsoft\Windows\Temporary Internet Files\Content.IE5\OEQCLTAA\saint_kabir[1].jpg"/>
          <p:cNvPicPr>
            <a:picLocks noChangeAspect="1" noChangeArrowheads="1"/>
          </p:cNvPicPr>
          <p:nvPr/>
        </p:nvPicPr>
        <p:blipFill>
          <a:blip r:embed="rId4"/>
          <a:srcRect/>
          <a:stretch>
            <a:fillRect/>
          </a:stretch>
        </p:blipFill>
        <p:spPr bwMode="auto">
          <a:xfrm>
            <a:off x="0" y="0"/>
            <a:ext cx="2514599" cy="137160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WELCOME\AppData\Local\Microsoft\Windows\Temporary Internet Files\Content.IE5\45FQF00O\WSnp0[1].jpg"/>
          <p:cNvPicPr>
            <a:picLocks noChangeAspect="1" noChangeArrowheads="1"/>
          </p:cNvPicPr>
          <p:nvPr/>
        </p:nvPicPr>
        <p:blipFill>
          <a:blip r:embed="rId2">
            <a:duotone>
              <a:prstClr val="black"/>
              <a:schemeClr val="accent4">
                <a:tint val="45000"/>
                <a:satMod val="400000"/>
              </a:schemeClr>
            </a:duotone>
          </a:blip>
          <a:srcRect/>
          <a:stretch>
            <a:fillRect/>
          </a:stretch>
        </p:blipFill>
        <p:spPr bwMode="auto">
          <a:xfrm>
            <a:off x="0" y="0"/>
            <a:ext cx="9144000" cy="6858000"/>
          </a:xfrm>
          <a:prstGeom prst="rect">
            <a:avLst/>
          </a:prstGeom>
          <a:noFill/>
        </p:spPr>
      </p:pic>
      <p:sp>
        <p:nvSpPr>
          <p:cNvPr id="2" name="Rectangle 1"/>
          <p:cNvSpPr/>
          <p:nvPr/>
        </p:nvSpPr>
        <p:spPr>
          <a:xfrm>
            <a:off x="304800" y="0"/>
            <a:ext cx="8839200" cy="6955750"/>
          </a:xfrm>
          <a:prstGeom prst="rect">
            <a:avLst/>
          </a:prstGeom>
          <a:noFill/>
        </p:spPr>
        <p:txBody>
          <a:bodyPr wrap="square" lIns="91440" tIns="45720" rIns="91440" bIns="45720">
            <a:spAutoFit/>
          </a:bodyPr>
          <a:lstStyle/>
          <a:p>
            <a:pPr algn="ctr"/>
            <a:r>
              <a:rPr lang="hi-IN" sz="7200" b="1" cap="all" spc="0" dirty="0" smtClean="0">
                <a:ln w="9000" cmpd="sng">
                  <a:solidFill>
                    <a:schemeClr val="accent4">
                      <a:shade val="50000"/>
                      <a:satMod val="120000"/>
                    </a:schemeClr>
                  </a:solidFill>
                  <a:prstDash val="solid"/>
                </a:ln>
                <a:solidFill>
                  <a:schemeClr val="bg1"/>
                </a:solidFill>
                <a:effectLst>
                  <a:reflection blurRad="12700" stA="28000" endPos="45000" dist="1000" dir="5400000" sy="-100000" algn="bl" rotWithShape="0"/>
                </a:effectLst>
              </a:rPr>
              <a:t>जन्म –</a:t>
            </a:r>
          </a:p>
          <a:p>
            <a:r>
              <a:rPr lang="hi-IN" sz="66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hi-IN" sz="4400" b="1" cap="all" spc="0" dirty="0" smtClean="0">
                <a:ln w="9000" cmpd="sng">
                  <a:solidFill>
                    <a:schemeClr val="accent4">
                      <a:shade val="50000"/>
                      <a:satMod val="120000"/>
                    </a:schemeClr>
                  </a:solidFill>
                  <a:prstDash val="solid"/>
                </a:ln>
                <a:solidFill>
                  <a:srgbClr val="FFFF00"/>
                </a:solidFill>
                <a:effectLst>
                  <a:reflection blurRad="12700" stA="28000" endPos="45000" dist="1000" dir="5400000" sy="-100000" algn="bl" rotWithShape="0"/>
                </a:effectLst>
              </a:rPr>
              <a:t>कबीरदास के प्रधान शिष्य धर्मदास के अनुसार उनका जन्म वि.संवत् 1455  माना गया है, </a:t>
            </a:r>
          </a:p>
          <a:p>
            <a:pPr algn="ctr"/>
            <a:r>
              <a:rPr lang="hi-IN" sz="4400" b="1" cap="all" spc="0" dirty="0" smtClean="0">
                <a:ln w="9000" cmpd="sng">
                  <a:solidFill>
                    <a:schemeClr val="accent4">
                      <a:shade val="50000"/>
                      <a:satMod val="120000"/>
                    </a:schemeClr>
                  </a:solidFill>
                  <a:prstDash val="solid"/>
                </a:ln>
                <a:solidFill>
                  <a:srgbClr val="FFFF00"/>
                </a:solidFill>
                <a:effectLst>
                  <a:reflection blurRad="12700" stA="28000" endPos="45000" dist="1000" dir="5400000" sy="-100000" algn="bl" rotWithShape="0"/>
                </a:effectLst>
              </a:rPr>
              <a:t>लेकिन कुछ विद्वान जैसे –डॉ.श्यामसुंदर दास</a:t>
            </a:r>
            <a:r>
              <a:rPr lang="hi-IN" sz="4400" b="1" cap="all" dirty="0" smtClean="0">
                <a:ln w="9000" cmpd="sng">
                  <a:solidFill>
                    <a:schemeClr val="accent4">
                      <a:shade val="50000"/>
                      <a:satMod val="120000"/>
                    </a:schemeClr>
                  </a:solidFill>
                  <a:prstDash val="solid"/>
                </a:ln>
                <a:solidFill>
                  <a:srgbClr val="FFFF00"/>
                </a:solidFill>
                <a:effectLst>
                  <a:reflection blurRad="12700" stA="28000" endPos="45000" dist="1000" dir="5400000" sy="-100000" algn="bl" rotWithShape="0"/>
                </a:effectLst>
              </a:rPr>
              <a:t>,</a:t>
            </a:r>
          </a:p>
          <a:p>
            <a:pPr algn="ctr"/>
            <a:r>
              <a:rPr lang="hi-IN" sz="4400" b="1" cap="all" spc="0" dirty="0" smtClean="0">
                <a:ln w="9000" cmpd="sng">
                  <a:solidFill>
                    <a:schemeClr val="accent4">
                      <a:shade val="50000"/>
                      <a:satMod val="120000"/>
                    </a:schemeClr>
                  </a:solidFill>
                  <a:prstDash val="solid"/>
                </a:ln>
                <a:solidFill>
                  <a:srgbClr val="FFFF00"/>
                </a:solidFill>
                <a:effectLst>
                  <a:reflection blurRad="12700" stA="28000" endPos="45000" dist="1000" dir="5400000" sy="-100000" algn="bl" rotWithShape="0"/>
                </a:effectLst>
              </a:rPr>
              <a:t>आचार्य रामचंद्र शुक्ल इत्यादि इनका जन्म </a:t>
            </a:r>
          </a:p>
          <a:p>
            <a:pPr algn="ctr"/>
            <a:r>
              <a:rPr lang="hi-IN" sz="4400" b="1" cap="all" spc="0" dirty="0" smtClean="0">
                <a:ln w="9000" cmpd="sng">
                  <a:solidFill>
                    <a:schemeClr val="accent4">
                      <a:shade val="50000"/>
                      <a:satMod val="120000"/>
                    </a:schemeClr>
                  </a:solidFill>
                  <a:prstDash val="solid"/>
                </a:ln>
                <a:solidFill>
                  <a:srgbClr val="FFFF00"/>
                </a:solidFill>
                <a:effectLst>
                  <a:reflection blurRad="12700" stA="28000" endPos="45000" dist="1000" dir="5400000" sy="-100000" algn="bl" rotWithShape="0"/>
                </a:effectLst>
              </a:rPr>
              <a:t>संवत् 1456 मानते हैं</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WELCOME\AppData\Local\Microsoft\Windows\Temporary Internet Files\Content.IE5\CDJ3ZYWT\orange-blossom-278831_960_720[1].jpg"/>
          <p:cNvPicPr>
            <a:picLocks noChangeAspect="1" noChangeArrowheads="1"/>
          </p:cNvPicPr>
          <p:nvPr/>
        </p:nvPicPr>
        <p:blipFill>
          <a:blip r:embed="rId2">
            <a:duotone>
              <a:prstClr val="black"/>
              <a:schemeClr val="tx2">
                <a:tint val="45000"/>
                <a:satMod val="400000"/>
              </a:schemeClr>
            </a:duotone>
          </a:blip>
          <a:srcRect/>
          <a:stretch>
            <a:fillRect/>
          </a:stretch>
        </p:blipFill>
        <p:spPr bwMode="auto">
          <a:xfrm>
            <a:off x="0" y="0"/>
            <a:ext cx="9144000" cy="6858000"/>
          </a:xfrm>
          <a:prstGeom prst="rect">
            <a:avLst/>
          </a:prstGeom>
          <a:noFill/>
          <a:effectLst>
            <a:glow rad="228600">
              <a:schemeClr val="accent6">
                <a:satMod val="175000"/>
                <a:alpha val="40000"/>
              </a:schemeClr>
            </a:glow>
          </a:effectLst>
        </p:spPr>
      </p:pic>
      <p:sp>
        <p:nvSpPr>
          <p:cNvPr id="2" name="Rectangle 1"/>
          <p:cNvSpPr/>
          <p:nvPr/>
        </p:nvSpPr>
        <p:spPr>
          <a:xfrm>
            <a:off x="381000" y="152400"/>
            <a:ext cx="8305800" cy="923330"/>
          </a:xfrm>
          <a:prstGeom prst="rect">
            <a:avLst/>
          </a:prstGeom>
          <a:noFill/>
        </p:spPr>
        <p:txBody>
          <a:bodyPr wrap="square" lIns="91440" tIns="45720" rIns="91440" bIns="45720">
            <a:spAutoFit/>
          </a:bodyPr>
          <a:lstStyle/>
          <a:p>
            <a:pPr algn="ctr"/>
            <a:r>
              <a:rPr lang="hi-IN" sz="5400" b="1" cap="all" spc="0" dirty="0" smtClean="0">
                <a:ln w="9000" cmpd="sng">
                  <a:solidFill>
                    <a:schemeClr val="accent4">
                      <a:shade val="50000"/>
                      <a:satMod val="120000"/>
                    </a:schemeClr>
                  </a:solidFill>
                  <a:prstDash val="solid"/>
                </a:ln>
                <a:solidFill>
                  <a:srgbClr val="FFFF00"/>
                </a:solidFill>
                <a:effectLst>
                  <a:reflection blurRad="12700" stA="28000" endPos="45000" dist="1000" dir="5400000" sy="-100000" algn="bl" rotWithShape="0"/>
                </a:effectLst>
              </a:rPr>
              <a:t>जन्म स्थान एवं बाल्यकाल </a:t>
            </a:r>
            <a:endParaRPr lang="en-US" sz="5400" b="1" cap="all" spc="0" dirty="0">
              <a:ln w="9000" cmpd="sng">
                <a:solidFill>
                  <a:schemeClr val="accent4">
                    <a:shade val="50000"/>
                    <a:satMod val="120000"/>
                  </a:schemeClr>
                </a:solidFill>
                <a:prstDash val="solid"/>
              </a:ln>
              <a:solidFill>
                <a:srgbClr val="FFFF00"/>
              </a:solidFill>
              <a:effectLst>
                <a:reflection blurRad="12700" stA="28000" endPos="45000" dist="1000" dir="5400000" sy="-100000" algn="bl" rotWithShape="0"/>
              </a:effectLst>
            </a:endParaRPr>
          </a:p>
        </p:txBody>
      </p:sp>
      <p:sp>
        <p:nvSpPr>
          <p:cNvPr id="4" name="Rectangle 3"/>
          <p:cNvSpPr/>
          <p:nvPr/>
        </p:nvSpPr>
        <p:spPr>
          <a:xfrm>
            <a:off x="0" y="1219200"/>
            <a:ext cx="9144000" cy="6124754"/>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hi-IN" sz="3600" b="1" cap="all" spc="0" dirty="0" smtClean="0">
                <a:ln w="0"/>
                <a:solidFill>
                  <a:schemeClr val="bg1"/>
                </a:solidFill>
                <a:effectLst>
                  <a:reflection blurRad="12700" stA="50000" endPos="50000" dist="5000" dir="5400000" sy="-100000" rotWithShape="0"/>
                </a:effectLst>
              </a:rPr>
              <a:t>जनश्रुति के अनुसार कबीर का जन्म एक विधवा ब्राह्मणी से हुआ ,जो लोकलाज वश कबीर को लहरतारा तालाब पर छोडकर चली गयी ,नीरू और नीमा नामक दम्पति ने उनका पालन पोषण किया </a:t>
            </a:r>
          </a:p>
          <a:p>
            <a:r>
              <a:rPr lang="hi-IN" sz="4800" b="1" cap="all" spc="0" dirty="0" smtClean="0">
                <a:ln w="0"/>
                <a:solidFill>
                  <a:srgbClr val="FFFF00"/>
                </a:solidFill>
                <a:effectLst>
                  <a:reflection blurRad="12700" stA="50000" endPos="50000" dist="5000" dir="5400000" sy="-100000" rotWithShape="0"/>
                </a:effectLst>
              </a:rPr>
              <a:t>व्यवसाय –  </a:t>
            </a:r>
            <a:r>
              <a:rPr lang="hi-IN" sz="3600" b="1" cap="all" spc="0" dirty="0" smtClean="0">
                <a:ln w="0"/>
                <a:solidFill>
                  <a:schemeClr val="bg1"/>
                </a:solidFill>
                <a:effectLst>
                  <a:reflection blurRad="12700" stA="50000" endPos="50000" dist="5000" dir="5400000" sy="-100000" rotWithShape="0"/>
                </a:effectLst>
              </a:rPr>
              <a:t>जुलाहा </a:t>
            </a:r>
          </a:p>
          <a:p>
            <a:r>
              <a:rPr lang="hi-IN" sz="4800" b="1" cap="all" spc="0" dirty="0" smtClean="0">
                <a:ln w="0"/>
                <a:solidFill>
                  <a:srgbClr val="FFFF00"/>
                </a:solidFill>
                <a:effectLst>
                  <a:reflection blurRad="12700" stA="50000" endPos="50000" dist="5000" dir="5400000" sy="-100000" rotWithShape="0"/>
                </a:effectLst>
              </a:rPr>
              <a:t>गुरु –   </a:t>
            </a:r>
            <a:r>
              <a:rPr lang="hi-IN" sz="3600" b="1" cap="all" spc="0" dirty="0" smtClean="0">
                <a:ln w="0"/>
                <a:solidFill>
                  <a:schemeClr val="bg1"/>
                </a:solidFill>
                <a:effectLst>
                  <a:reflection blurRad="12700" stA="50000" endPos="50000" dist="5000" dir="5400000" sy="-100000" rotWithShape="0"/>
                </a:effectLst>
              </a:rPr>
              <a:t>रामानंद </a:t>
            </a:r>
          </a:p>
          <a:p>
            <a:pPr algn="ctr"/>
            <a:r>
              <a:rPr lang="hi-IN" sz="3600" b="1" cap="all" dirty="0">
                <a:ln w="0"/>
                <a:solidFill>
                  <a:schemeClr val="bg1"/>
                </a:solidFill>
                <a:effectLst>
                  <a:reflection blurRad="12700" stA="50000" endPos="50000" dist="5000" dir="5400000" sy="-100000" rotWithShape="0"/>
                </a:effectLst>
              </a:rPr>
              <a:t> </a:t>
            </a:r>
            <a:r>
              <a:rPr lang="hi-IN" sz="3600" b="1" cap="all" dirty="0" smtClean="0">
                <a:ln w="0"/>
                <a:solidFill>
                  <a:schemeClr val="bg1"/>
                </a:solidFill>
                <a:effectLst>
                  <a:reflection blurRad="12700" stA="50000" endPos="50000" dist="5000" dir="5400000" sy="-100000" rotWithShape="0"/>
                </a:effectLst>
              </a:rPr>
              <a:t>     </a:t>
            </a:r>
            <a:r>
              <a:rPr lang="hi-IN" sz="3600" b="1" cap="all" spc="0" dirty="0" smtClean="0">
                <a:ln w="0"/>
                <a:solidFill>
                  <a:schemeClr val="bg1"/>
                </a:solidFill>
                <a:effectLst>
                  <a:reflection blurRad="12700" stA="50000" endPos="50000" dist="5000" dir="5400000" sy="-100000" rotWithShape="0"/>
                </a:effectLst>
              </a:rPr>
              <a:t>मुस्लिम कबीरपंथी शेख तकी को उनका     गुरु मानते हैं </a:t>
            </a:r>
          </a:p>
          <a:p>
            <a:pPr algn="ctr"/>
            <a:r>
              <a:rPr lang="hi-IN" sz="4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a:t>
            </a:r>
            <a:endParaRPr lang="en-US" sz="4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Rectangle 2"/>
          <p:cNvSpPr/>
          <p:nvPr/>
        </p:nvSpPr>
        <p:spPr>
          <a:xfrm>
            <a:off x="914400" y="152400"/>
            <a:ext cx="7391400" cy="1015663"/>
          </a:xfrm>
          <a:prstGeom prst="rect">
            <a:avLst/>
          </a:prstGeom>
          <a:noFill/>
        </p:spPr>
        <p:txBody>
          <a:bodyPr wrap="square" lIns="91440" tIns="45720" rIns="91440" bIns="45720">
            <a:spAutoFit/>
          </a:bodyPr>
          <a:lstStyle/>
          <a:p>
            <a:pPr algn="ctr"/>
            <a:r>
              <a:rPr lang="hi-IN" sz="6000" b="1" cap="all" spc="0" dirty="0" smtClean="0">
                <a:ln w="9000" cmpd="sng">
                  <a:solidFill>
                    <a:schemeClr val="accent4">
                      <a:shade val="50000"/>
                      <a:satMod val="120000"/>
                    </a:schemeClr>
                  </a:solidFill>
                  <a:prstDash val="solid"/>
                </a:ln>
                <a:solidFill>
                  <a:srgbClr val="92D050"/>
                </a:solidFill>
                <a:effectLst>
                  <a:reflection blurRad="12700" stA="28000" endPos="45000" dist="1000" dir="5400000" sy="-100000" algn="bl" rotWithShape="0"/>
                </a:effectLst>
              </a:rPr>
              <a:t>प्रमुख रचनाएँ </a:t>
            </a:r>
            <a:endParaRPr lang="en-US" sz="6000" b="1" cap="all" spc="0" dirty="0">
              <a:ln w="9000" cmpd="sng">
                <a:solidFill>
                  <a:schemeClr val="accent4">
                    <a:shade val="50000"/>
                    <a:satMod val="120000"/>
                  </a:schemeClr>
                </a:solidFill>
                <a:prstDash val="solid"/>
              </a:ln>
              <a:solidFill>
                <a:srgbClr val="92D050"/>
              </a:solidFill>
              <a:effectLst>
                <a:reflection blurRad="12700" stA="28000" endPos="45000" dist="1000" dir="5400000" sy="-100000" algn="bl" rotWithShape="0"/>
              </a:effectLst>
            </a:endParaRPr>
          </a:p>
        </p:txBody>
      </p:sp>
      <p:sp>
        <p:nvSpPr>
          <p:cNvPr id="4" name="Rectangle 3"/>
          <p:cNvSpPr/>
          <p:nvPr/>
        </p:nvSpPr>
        <p:spPr>
          <a:xfrm>
            <a:off x="533400" y="1828800"/>
            <a:ext cx="8229600" cy="3785652"/>
          </a:xfrm>
          <a:prstGeom prst="rect">
            <a:avLst/>
          </a:prstGeom>
          <a:noFill/>
        </p:spPr>
        <p:txBody>
          <a:bodyPr wrap="square" lIns="91440" tIns="45720" rIns="91440" bIns="45720">
            <a:spAutoFit/>
          </a:bodyPr>
          <a:lstStyle/>
          <a:p>
            <a:pPr algn="ctr"/>
            <a:r>
              <a:rPr lang="hi-IN" sz="4800" b="1" cap="all" spc="0"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कबीर की एक ही प्रमाणिक रचना है – बीजक</a:t>
            </a:r>
          </a:p>
          <a:p>
            <a:pPr algn="ctr"/>
            <a:r>
              <a:rPr lang="hi-IN" sz="4800" b="1" cap="all" spc="0"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 </a:t>
            </a:r>
          </a:p>
          <a:p>
            <a:pPr algn="ctr"/>
            <a:r>
              <a:rPr lang="hi-IN" sz="4800" b="1" cap="all" spc="0"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बीजक के तीन भाग हैं –</a:t>
            </a:r>
          </a:p>
          <a:p>
            <a:pPr algn="ctr"/>
            <a:r>
              <a:rPr lang="hi-IN" sz="4800" b="1" cap="all" spc="0"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साखी , सबद  , रमैनी  </a:t>
            </a:r>
            <a:endParaRPr lang="en-US" sz="4800" b="1" cap="all" spc="0"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WELCOME\AppData\Local\Microsoft\Windows\Temporary Internet Files\Content.IE5\B1OTYMNY\water-cute-petals-355235[1].jpg"/>
          <p:cNvPicPr>
            <a:picLocks noChangeAspect="1" noChangeArrowheads="1"/>
          </p:cNvPicPr>
          <p:nvPr/>
        </p:nvPicPr>
        <p:blipFill>
          <a:blip r:embed="rId2" cstate="print">
            <a:duotone>
              <a:prstClr val="black"/>
              <a:schemeClr val="tx2">
                <a:tint val="45000"/>
                <a:satMod val="400000"/>
              </a:schemeClr>
            </a:duotone>
          </a:blip>
          <a:srcRect/>
          <a:stretch>
            <a:fillRect/>
          </a:stretch>
        </p:blipFill>
        <p:spPr bwMode="auto">
          <a:xfrm>
            <a:off x="0" y="0"/>
            <a:ext cx="9144000" cy="6858000"/>
          </a:xfrm>
          <a:prstGeom prst="rect">
            <a:avLst/>
          </a:prstGeom>
          <a:noFill/>
        </p:spPr>
      </p:pic>
      <p:sp>
        <p:nvSpPr>
          <p:cNvPr id="2" name="Rectangle 1"/>
          <p:cNvSpPr/>
          <p:nvPr/>
        </p:nvSpPr>
        <p:spPr>
          <a:xfrm>
            <a:off x="228600" y="228600"/>
            <a:ext cx="8915400" cy="7140416"/>
          </a:xfrm>
          <a:prstGeom prst="rect">
            <a:avLst/>
          </a:prstGeom>
          <a:noFill/>
        </p:spPr>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hi-IN" sz="5400" b="1" cap="all" spc="0" dirty="0" smtClean="0">
                <a:ln/>
                <a:solidFill>
                  <a:srgbClr val="00206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साखी – </a:t>
            </a:r>
            <a:r>
              <a:rPr lang="hi-IN" sz="3600" b="1" cap="all" spc="0" dirty="0" smtClean="0">
                <a:ln/>
                <a:solidFill>
                  <a:srgbClr val="FFFF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साखी शब्द ‘साक्षी’ से बना है </a:t>
            </a:r>
          </a:p>
          <a:p>
            <a:pPr algn="ctr"/>
            <a:r>
              <a:rPr lang="hi-IN" sz="3600" b="1" cap="all" spc="0" dirty="0" smtClean="0">
                <a:ln/>
                <a:solidFill>
                  <a:srgbClr val="FFFF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इसका अपभ्रंश रूप ‘साक्षिन’ है </a:t>
            </a:r>
          </a:p>
          <a:p>
            <a:pPr algn="ctr"/>
            <a:r>
              <a:rPr lang="hi-IN" sz="3600" b="1" cap="all" spc="0" dirty="0" smtClean="0">
                <a:ln/>
                <a:solidFill>
                  <a:srgbClr val="FFFF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साक्षी का अर्थ है – आँखों देखी </a:t>
            </a:r>
          </a:p>
          <a:p>
            <a:pPr algn="ctr"/>
            <a:r>
              <a:rPr lang="hi-IN" sz="5400" b="1" cap="all" spc="0" dirty="0" smtClean="0">
                <a:ln/>
                <a:solidFill>
                  <a:srgbClr val="00206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सबद - </a:t>
            </a:r>
            <a:r>
              <a:rPr lang="hi-IN" sz="3600" b="1" cap="all" spc="0" dirty="0" smtClean="0">
                <a:ln/>
                <a:solidFill>
                  <a:srgbClr val="FFFF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कबीर के पद गेय हैं , इन्हें सबद </a:t>
            </a:r>
          </a:p>
          <a:p>
            <a:pPr algn="ctr"/>
            <a:r>
              <a:rPr lang="hi-IN" sz="4000" b="1" cap="all" spc="0" dirty="0" smtClean="0">
                <a:ln/>
                <a:solidFill>
                  <a:srgbClr val="FFFF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भी कहा जाता है</a:t>
            </a:r>
          </a:p>
          <a:p>
            <a:pPr algn="ctr"/>
            <a:r>
              <a:rPr lang="hi-IN" sz="3600" b="1" cap="all" spc="0" dirty="0" smtClean="0">
                <a:ln/>
                <a:solidFill>
                  <a:srgbClr val="FFFF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अन्य शब्दों में पद , वाणी , सबद तीनों ही पर्यायवाची हैं</a:t>
            </a:r>
          </a:p>
          <a:p>
            <a:pPr algn="ctr"/>
            <a:r>
              <a:rPr lang="hi-IN" sz="5400" b="1" cap="all" spc="0" dirty="0" smtClean="0">
                <a:ln/>
                <a:solidFill>
                  <a:srgbClr val="00206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रमैनी – </a:t>
            </a:r>
            <a:r>
              <a:rPr lang="hi-IN" sz="3600" b="1" cap="all" spc="0" dirty="0" smtClean="0">
                <a:ln/>
                <a:solidFill>
                  <a:srgbClr val="FFFF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कबीर के काव्य का एक रूप </a:t>
            </a:r>
          </a:p>
          <a:p>
            <a:pPr algn="ctr"/>
            <a:r>
              <a:rPr lang="hi-IN" sz="3600" b="1" cap="all" spc="0" dirty="0" smtClean="0">
                <a:ln/>
                <a:solidFill>
                  <a:srgbClr val="FFFF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जिसमे चौपाई  तथा दोहों छन्दों का प्रयोग </a:t>
            </a:r>
          </a:p>
          <a:p>
            <a:pPr algn="ctr"/>
            <a:r>
              <a:rPr lang="hi-IN" sz="3600" b="1" cap="all" spc="0" dirty="0" smtClean="0">
                <a:ln/>
                <a:solidFill>
                  <a:srgbClr val="FFFF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है  </a:t>
            </a:r>
          </a:p>
          <a:p>
            <a:pPr algn="ctr"/>
            <a:r>
              <a:rPr lang="hi-IN" sz="4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a:t>
            </a:r>
            <a:endParaRPr lang="en-US" sz="4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WELCOME\AppData\Local\Microsoft\Windows\Temporary Internet Files\Content.IE5\OEQCLTAA\flowers-209695_640[1].jpg"/>
          <p:cNvPicPr>
            <a:picLocks noChangeAspect="1" noChangeArrowheads="1"/>
          </p:cNvPicPr>
          <p:nvPr/>
        </p:nvPicPr>
        <p:blipFill>
          <a:blip r:embed="rId2">
            <a:duotone>
              <a:prstClr val="black"/>
              <a:schemeClr val="accent1">
                <a:tint val="45000"/>
                <a:satMod val="400000"/>
              </a:schemeClr>
            </a:duotone>
          </a:blip>
          <a:srcRect/>
          <a:stretch>
            <a:fillRect/>
          </a:stretch>
        </p:blipFill>
        <p:spPr bwMode="auto">
          <a:xfrm>
            <a:off x="0" y="990600"/>
            <a:ext cx="9144000" cy="5867400"/>
          </a:xfrm>
          <a:prstGeom prst="rect">
            <a:avLst/>
          </a:prstGeom>
          <a:noFill/>
        </p:spPr>
      </p:pic>
      <p:sp>
        <p:nvSpPr>
          <p:cNvPr id="2" name="Rectangle 1"/>
          <p:cNvSpPr/>
          <p:nvPr/>
        </p:nvSpPr>
        <p:spPr>
          <a:xfrm>
            <a:off x="0" y="0"/>
            <a:ext cx="9144000" cy="1015663"/>
          </a:xfrm>
          <a:prstGeom prst="rect">
            <a:avLst/>
          </a:prstGeom>
          <a:blipFill>
            <a:blip r:embed="rId3"/>
            <a:tile tx="0" ty="0" sx="100000" sy="100000" flip="none" algn="tl"/>
          </a:blipFill>
        </p:spPr>
        <p:txBody>
          <a:bodyPr wrap="square" lIns="91440" tIns="45720" rIns="91440" bIns="45720">
            <a:spAutoFit/>
          </a:bodyPr>
          <a:lstStyle/>
          <a:p>
            <a:pPr algn="ctr"/>
            <a:r>
              <a:rPr lang="hi-IN" sz="6000" b="1" cap="none" spc="300" dirty="0" smtClean="0">
                <a:ln w="11430" cmpd="sng">
                  <a:solidFill>
                    <a:schemeClr val="accent1">
                      <a:tint val="10000"/>
                    </a:schemeClr>
                  </a:solidFill>
                  <a:prstDash val="solid"/>
                  <a:miter lim="800000"/>
                </a:ln>
                <a:effectLst>
                  <a:glow rad="45500">
                    <a:schemeClr val="accent1">
                      <a:satMod val="220000"/>
                      <a:alpha val="35000"/>
                    </a:schemeClr>
                  </a:glow>
                </a:effectLst>
              </a:rPr>
              <a:t>काव्यगत विशेषताएँ  </a:t>
            </a:r>
            <a:endParaRPr lang="en-US" sz="6000" b="1" cap="none" spc="300" dirty="0">
              <a:ln w="11430" cmpd="sng">
                <a:solidFill>
                  <a:schemeClr val="accent1">
                    <a:tint val="10000"/>
                  </a:schemeClr>
                </a:solidFill>
                <a:prstDash val="solid"/>
                <a:miter lim="800000"/>
              </a:ln>
              <a:effectLst>
                <a:glow rad="45500">
                  <a:schemeClr val="accent1">
                    <a:satMod val="220000"/>
                    <a:alpha val="35000"/>
                  </a:schemeClr>
                </a:glow>
              </a:effectLst>
            </a:endParaRPr>
          </a:p>
        </p:txBody>
      </p:sp>
      <p:sp>
        <p:nvSpPr>
          <p:cNvPr id="3" name="Rectangle 2"/>
          <p:cNvSpPr/>
          <p:nvPr/>
        </p:nvSpPr>
        <p:spPr>
          <a:xfrm>
            <a:off x="609600" y="1295400"/>
            <a:ext cx="8077200" cy="5016758"/>
          </a:xfrm>
          <a:prstGeom prst="rect">
            <a:avLst/>
          </a:prstGeom>
          <a:noFill/>
        </p:spPr>
        <p:txBody>
          <a:bodyPr wrap="square" lIns="91440" tIns="45720" rIns="91440" bIns="45720">
            <a:spAutoFit/>
          </a:bodyPr>
          <a:lstStyle/>
          <a:p>
            <a:pPr algn="ctr">
              <a:buFont typeface="Wingdings" pitchFamily="2" charset="2"/>
              <a:buChar char="v"/>
            </a:pPr>
            <a:r>
              <a:rPr lang="hi-IN" sz="4000" b="1" cap="all" spc="0" dirty="0" smtClean="0">
                <a:ln w="9000" cmpd="sng">
                  <a:solidFill>
                    <a:schemeClr val="accent4">
                      <a:shade val="50000"/>
                      <a:satMod val="120000"/>
                    </a:schemeClr>
                  </a:solidFill>
                  <a:prstDash val="solid"/>
                </a:ln>
                <a:solidFill>
                  <a:srgbClr val="FFFF00"/>
                </a:solidFill>
                <a:effectLst>
                  <a:reflection blurRad="12700" stA="28000" endPos="45000" dist="1000" dir="5400000" sy="-100000" algn="bl" rotWithShape="0"/>
                </a:effectLst>
              </a:rPr>
              <a:t>निर्गुण ईश्वर में विश्वास </a:t>
            </a:r>
          </a:p>
          <a:p>
            <a:pPr algn="ctr">
              <a:buFont typeface="Wingdings" pitchFamily="2" charset="2"/>
              <a:buChar char="v"/>
            </a:pPr>
            <a:r>
              <a:rPr lang="hi-IN" sz="4000" b="1" cap="all" spc="0" dirty="0" smtClean="0">
                <a:ln w="9000" cmpd="sng">
                  <a:solidFill>
                    <a:schemeClr val="accent4">
                      <a:shade val="50000"/>
                      <a:satMod val="120000"/>
                    </a:schemeClr>
                  </a:solidFill>
                  <a:prstDash val="solid"/>
                </a:ln>
                <a:solidFill>
                  <a:srgbClr val="FFFF00"/>
                </a:solidFill>
                <a:effectLst>
                  <a:reflection blurRad="12700" stA="28000" endPos="45000" dist="1000" dir="5400000" sy="-100000" algn="bl" rotWithShape="0"/>
                </a:effectLst>
              </a:rPr>
              <a:t>गुरु महिमा का वर्णन </a:t>
            </a:r>
          </a:p>
          <a:p>
            <a:pPr algn="ctr">
              <a:buFont typeface="Wingdings" pitchFamily="2" charset="2"/>
              <a:buChar char="v"/>
            </a:pPr>
            <a:r>
              <a:rPr lang="hi-IN" sz="4000" b="1" cap="all" spc="0" dirty="0" smtClean="0">
                <a:ln w="9000" cmpd="sng">
                  <a:solidFill>
                    <a:schemeClr val="accent4">
                      <a:shade val="50000"/>
                      <a:satMod val="120000"/>
                    </a:schemeClr>
                  </a:solidFill>
                  <a:prstDash val="solid"/>
                </a:ln>
                <a:solidFill>
                  <a:srgbClr val="FFFF00"/>
                </a:solidFill>
                <a:effectLst>
                  <a:reflection blurRad="12700" stA="28000" endPos="45000" dist="1000" dir="5400000" sy="-100000" algn="bl" rotWithShape="0"/>
                </a:effectLst>
              </a:rPr>
              <a:t>सदाचार पर बल </a:t>
            </a:r>
          </a:p>
          <a:p>
            <a:pPr algn="ctr">
              <a:buFont typeface="Wingdings" pitchFamily="2" charset="2"/>
              <a:buChar char="v"/>
            </a:pPr>
            <a:r>
              <a:rPr lang="hi-IN" sz="4000" b="1" cap="all" spc="0" dirty="0" smtClean="0">
                <a:ln w="9000" cmpd="sng">
                  <a:solidFill>
                    <a:schemeClr val="accent4">
                      <a:shade val="50000"/>
                      <a:satMod val="120000"/>
                    </a:schemeClr>
                  </a:solidFill>
                  <a:prstDash val="solid"/>
                </a:ln>
                <a:solidFill>
                  <a:srgbClr val="FFFF00"/>
                </a:solidFill>
                <a:effectLst>
                  <a:reflection blurRad="12700" stA="28000" endPos="45000" dist="1000" dir="5400000" sy="-100000" algn="bl" rotWithShape="0"/>
                </a:effectLst>
              </a:rPr>
              <a:t>रहस्यवाद </a:t>
            </a:r>
          </a:p>
          <a:p>
            <a:pPr algn="ctr">
              <a:buFont typeface="Wingdings" pitchFamily="2" charset="2"/>
              <a:buChar char="v"/>
            </a:pPr>
            <a:r>
              <a:rPr lang="hi-IN" sz="4000" b="1" cap="all" spc="0" dirty="0" smtClean="0">
                <a:ln w="9000" cmpd="sng">
                  <a:solidFill>
                    <a:schemeClr val="accent4">
                      <a:shade val="50000"/>
                      <a:satMod val="120000"/>
                    </a:schemeClr>
                  </a:solidFill>
                  <a:prstDash val="solid"/>
                </a:ln>
                <a:solidFill>
                  <a:srgbClr val="FFFF00"/>
                </a:solidFill>
                <a:effectLst>
                  <a:reflection blurRad="12700" stA="28000" endPos="45000" dist="1000" dir="5400000" sy="-100000" algn="bl" rotWithShape="0"/>
                </a:effectLst>
              </a:rPr>
              <a:t>माया के प्रति सावधान </a:t>
            </a:r>
          </a:p>
          <a:p>
            <a:pPr algn="ctr">
              <a:buFont typeface="Wingdings" pitchFamily="2" charset="2"/>
              <a:buChar char="v"/>
            </a:pPr>
            <a:r>
              <a:rPr lang="hi-IN" sz="4000" b="1" cap="all" spc="0" dirty="0" smtClean="0">
                <a:ln w="9000" cmpd="sng">
                  <a:solidFill>
                    <a:schemeClr val="accent4">
                      <a:shade val="50000"/>
                      <a:satMod val="120000"/>
                    </a:schemeClr>
                  </a:solidFill>
                  <a:prstDash val="solid"/>
                </a:ln>
                <a:solidFill>
                  <a:srgbClr val="FFFF00"/>
                </a:solidFill>
                <a:effectLst>
                  <a:reflection blurRad="12700" stA="28000" endPos="45000" dist="1000" dir="5400000" sy="-100000" algn="bl" rotWithShape="0"/>
                </a:effectLst>
              </a:rPr>
              <a:t>आचरण की शुद्धता </a:t>
            </a:r>
          </a:p>
          <a:p>
            <a:pPr algn="ctr">
              <a:buFont typeface="Wingdings" pitchFamily="2" charset="2"/>
              <a:buChar char="v"/>
            </a:pPr>
            <a:r>
              <a:rPr lang="hi-IN" sz="4000" b="1" cap="all" spc="0" dirty="0" smtClean="0">
                <a:ln w="9000" cmpd="sng">
                  <a:solidFill>
                    <a:schemeClr val="accent4">
                      <a:shade val="50000"/>
                      <a:satMod val="120000"/>
                    </a:schemeClr>
                  </a:solidFill>
                  <a:prstDash val="solid"/>
                </a:ln>
                <a:solidFill>
                  <a:srgbClr val="FFFF00"/>
                </a:solidFill>
                <a:effectLst>
                  <a:reflection blurRad="12700" stA="28000" endPos="45000" dist="1000" dir="5400000" sy="-100000" algn="bl" rotWithShape="0"/>
                </a:effectLst>
              </a:rPr>
              <a:t>जाति –पाती का विरोध </a:t>
            </a:r>
          </a:p>
          <a:p>
            <a:pPr algn="ctr">
              <a:buFont typeface="Wingdings" pitchFamily="2" charset="2"/>
              <a:buChar char="v"/>
            </a:pPr>
            <a:r>
              <a:rPr lang="hi-IN" sz="4000" b="1" cap="all" spc="0" dirty="0" smtClean="0">
                <a:ln w="9000" cmpd="sng">
                  <a:solidFill>
                    <a:schemeClr val="accent4">
                      <a:shade val="50000"/>
                      <a:satMod val="120000"/>
                    </a:schemeClr>
                  </a:solidFill>
                  <a:prstDash val="solid"/>
                </a:ln>
                <a:solidFill>
                  <a:srgbClr val="FFFF00"/>
                </a:solidFill>
                <a:effectLst>
                  <a:reflection blurRad="12700" stA="28000" endPos="45000" dist="1000" dir="5400000" sy="-100000" algn="bl" rotWithShape="0"/>
                </a:effectLst>
              </a:rPr>
              <a:t>समाज सुधार की भावना </a:t>
            </a:r>
            <a:endParaRPr lang="en-US" sz="4000" b="1" cap="all" spc="0" dirty="0">
              <a:ln w="9000" cmpd="sng">
                <a:solidFill>
                  <a:schemeClr val="accent4">
                    <a:shade val="50000"/>
                    <a:satMod val="120000"/>
                  </a:schemeClr>
                </a:solidFill>
                <a:prstDash val="solid"/>
              </a:ln>
              <a:solidFill>
                <a:srgbClr val="FFFF00"/>
              </a:solidFill>
              <a:effectLst>
                <a:reflection blurRad="12700" stA="28000" endPos="45000" dist="1000" dir="5400000" sy="-100000" algn="bl" rotWithShape="0"/>
              </a:effectLst>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251</Words>
  <Application>Microsoft Office PowerPoint</Application>
  <PresentationFormat>On-screen Show (4:3)</PresentationFormat>
  <Paragraphs>42</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Slide 1</vt:lpstr>
      <vt:lpstr>कबीरदास </vt:lpstr>
      <vt:lpstr>Slide 3</vt:lpstr>
      <vt:lpstr>Slide 4</vt:lpstr>
      <vt:lpstr>Slide 5</vt:lpstr>
      <vt:lpstr>Slide 6</vt:lpstr>
      <vt:lpstr>Slide 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User</cp:lastModifiedBy>
  <cp:revision>1</cp:revision>
  <dcterms:created xsi:type="dcterms:W3CDTF">2020-03-30T09:09:35Z</dcterms:created>
  <dcterms:modified xsi:type="dcterms:W3CDTF">2020-03-30T09:12:34Z</dcterms:modified>
</cp:coreProperties>
</file>